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63" r:id="rId4"/>
    <p:sldId id="259" r:id="rId5"/>
    <p:sldId id="266" r:id="rId6"/>
    <p:sldId id="257" r:id="rId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41A2970-E2C9-48A7-AB4C-7320A7E6BFB8}" type="datetimeFigureOut">
              <a:rPr lang="en-GB" smtClean="0"/>
              <a:t>19/10/2016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3291449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1A2970-E2C9-48A7-AB4C-7320A7E6BFB8}" type="datetimeFigureOut">
              <a:rPr lang="en-GB" smtClean="0"/>
              <a:t>19/10/2016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175692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1A2970-E2C9-48A7-AB4C-7320A7E6BFB8}" type="datetimeFigureOut">
              <a:rPr lang="en-GB" smtClean="0"/>
              <a:t>19/10/2016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39744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1A2970-E2C9-48A7-AB4C-7320A7E6BFB8}" type="datetimeFigureOut">
              <a:rPr lang="en-GB" smtClean="0"/>
              <a:t>19/10/2016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258911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1A2970-E2C9-48A7-AB4C-7320A7E6BFB8}" type="datetimeFigureOut">
              <a:rPr lang="en-GB" smtClean="0"/>
              <a:t>19/10/2016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363212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41A2970-E2C9-48A7-AB4C-7320A7E6BFB8}" type="datetimeFigureOut">
              <a:rPr lang="en-GB" smtClean="0"/>
              <a:t>19/10/2016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1277803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41A2970-E2C9-48A7-AB4C-7320A7E6BFB8}" type="datetimeFigureOut">
              <a:rPr lang="en-GB" smtClean="0"/>
              <a:t>19/10/2016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237380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41A2970-E2C9-48A7-AB4C-7320A7E6BFB8}" type="datetimeFigureOut">
              <a:rPr lang="en-GB" smtClean="0"/>
              <a:t>19/10/2016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31318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A2970-E2C9-48A7-AB4C-7320A7E6BFB8}" type="datetimeFigureOut">
              <a:rPr lang="en-GB" smtClean="0"/>
              <a:t>19/10/2016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295520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1A2970-E2C9-48A7-AB4C-7320A7E6BFB8}" type="datetimeFigureOut">
              <a:rPr lang="en-GB" smtClean="0"/>
              <a:t>19/10/2016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126150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1A2970-E2C9-48A7-AB4C-7320A7E6BFB8}" type="datetimeFigureOut">
              <a:rPr lang="en-GB" smtClean="0"/>
              <a:t>19/10/2016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5F1D73-4F1D-4CC0-8FCB-B4DD63B87DF0}" type="slidenum">
              <a:rPr lang="en-GB" smtClean="0"/>
              <a:t>‹#›</a:t>
            </a:fld>
            <a:endParaRPr lang="en-GB"/>
          </a:p>
        </p:txBody>
      </p:sp>
    </p:spTree>
    <p:extLst>
      <p:ext uri="{BB962C8B-B14F-4D97-AF65-F5344CB8AC3E}">
        <p14:creationId xmlns:p14="http://schemas.microsoft.com/office/powerpoint/2010/main" val="320395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A2970-E2C9-48A7-AB4C-7320A7E6BFB8}" type="datetimeFigureOut">
              <a:rPr lang="en-GB" smtClean="0"/>
              <a:t>19/10/2016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F1D73-4F1D-4CC0-8FCB-B4DD63B87DF0}" type="slidenum">
              <a:rPr lang="en-GB" smtClean="0"/>
              <a:t>‹#›</a:t>
            </a:fld>
            <a:endParaRPr lang="en-GB"/>
          </a:p>
        </p:txBody>
      </p:sp>
    </p:spTree>
    <p:extLst>
      <p:ext uri="{BB962C8B-B14F-4D97-AF65-F5344CB8AC3E}">
        <p14:creationId xmlns:p14="http://schemas.microsoft.com/office/powerpoint/2010/main" val="136555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5949280"/>
            <a:ext cx="3096344" cy="276999"/>
          </a:xfrm>
          <a:prstGeom prst="rect">
            <a:avLst/>
          </a:prstGeom>
          <a:noFill/>
        </p:spPr>
        <p:txBody>
          <a:bodyPr wrap="square" rtlCol="0">
            <a:spAutoFit/>
          </a:bodyPr>
          <a:lstStyle/>
          <a:p>
            <a:r>
              <a:rPr lang="en-GB" sz="1200" dirty="0" smtClean="0"/>
              <a:t>Bedfordshire Archives Ref: Z1306/75/14/2 </a:t>
            </a:r>
            <a:endParaRPr lang="en-GB" sz="1200" dirty="0"/>
          </a:p>
        </p:txBody>
      </p:sp>
      <p:sp>
        <p:nvSpPr>
          <p:cNvPr id="8" name="TextBox 7"/>
          <p:cNvSpPr txBox="1"/>
          <p:nvPr/>
        </p:nvSpPr>
        <p:spPr>
          <a:xfrm>
            <a:off x="395536" y="260648"/>
            <a:ext cx="2736304" cy="369332"/>
          </a:xfrm>
          <a:prstGeom prst="rect">
            <a:avLst/>
          </a:prstGeom>
          <a:noFill/>
        </p:spPr>
        <p:txBody>
          <a:bodyPr wrap="square" rtlCol="0">
            <a:spAutoFit/>
          </a:bodyPr>
          <a:lstStyle/>
          <a:p>
            <a:r>
              <a:rPr lang="en-GB" dirty="0" smtClean="0"/>
              <a:t>Source 1 </a:t>
            </a:r>
            <a:endParaRPr lang="en-GB" dirty="0"/>
          </a:p>
        </p:txBody>
      </p:sp>
      <p:pic>
        <p:nvPicPr>
          <p:cNvPr id="2050" name="Picture 2" descr="L:\CATALOGUES\Z\Z1306Chrystal\Z1306-75 Luton\Z1306-75-14-2.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 r="3726" b="3957"/>
          <a:stretch/>
        </p:blipFill>
        <p:spPr bwMode="auto">
          <a:xfrm>
            <a:off x="755576" y="629981"/>
            <a:ext cx="7871188" cy="504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097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5949280"/>
            <a:ext cx="3168352" cy="276999"/>
          </a:xfrm>
          <a:prstGeom prst="rect">
            <a:avLst/>
          </a:prstGeom>
          <a:noFill/>
        </p:spPr>
        <p:txBody>
          <a:bodyPr wrap="square" rtlCol="0">
            <a:spAutoFit/>
          </a:bodyPr>
          <a:lstStyle/>
          <a:p>
            <a:r>
              <a:rPr lang="en-GB" sz="1200" dirty="0" smtClean="0"/>
              <a:t>Bedfordshire Archives  Ref: Z1130/72/38 </a:t>
            </a:r>
            <a:endParaRPr lang="en-GB" sz="1200" dirty="0"/>
          </a:p>
        </p:txBody>
      </p:sp>
      <p:sp>
        <p:nvSpPr>
          <p:cNvPr id="8" name="TextBox 7"/>
          <p:cNvSpPr txBox="1"/>
          <p:nvPr/>
        </p:nvSpPr>
        <p:spPr>
          <a:xfrm>
            <a:off x="395536" y="260648"/>
            <a:ext cx="2736304" cy="369332"/>
          </a:xfrm>
          <a:prstGeom prst="rect">
            <a:avLst/>
          </a:prstGeom>
          <a:noFill/>
        </p:spPr>
        <p:txBody>
          <a:bodyPr wrap="square" rtlCol="0">
            <a:spAutoFit/>
          </a:bodyPr>
          <a:lstStyle/>
          <a:p>
            <a:r>
              <a:rPr lang="en-GB" dirty="0" smtClean="0"/>
              <a:t>Source 2</a:t>
            </a:r>
            <a:endParaRPr lang="en-GB" dirty="0"/>
          </a:p>
        </p:txBody>
      </p:sp>
      <p:pic>
        <p:nvPicPr>
          <p:cNvPr id="2052" name="Picture 4" descr="L:\CATALOGUES\Z\Z1130Swain\by new number\Z1130-72 Leighton Buzzard\Z1130-72-38.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 t="-2232" r="2863" b="7254"/>
          <a:stretch/>
        </p:blipFill>
        <p:spPr bwMode="auto">
          <a:xfrm>
            <a:off x="750981" y="797883"/>
            <a:ext cx="7589455" cy="471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175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5949280"/>
            <a:ext cx="2520280" cy="276999"/>
          </a:xfrm>
          <a:prstGeom prst="rect">
            <a:avLst/>
          </a:prstGeom>
          <a:noFill/>
        </p:spPr>
        <p:txBody>
          <a:bodyPr wrap="square" rtlCol="0">
            <a:spAutoFit/>
          </a:bodyPr>
          <a:lstStyle/>
          <a:p>
            <a:r>
              <a:rPr lang="en-GB" sz="1200" dirty="0" smtClean="0"/>
              <a:t>Bedfordshire Archives Ref: Z1130/141 </a:t>
            </a:r>
            <a:endParaRPr lang="en-GB" sz="1200" dirty="0"/>
          </a:p>
        </p:txBody>
      </p:sp>
      <p:sp>
        <p:nvSpPr>
          <p:cNvPr id="8" name="TextBox 7"/>
          <p:cNvSpPr txBox="1"/>
          <p:nvPr/>
        </p:nvSpPr>
        <p:spPr>
          <a:xfrm>
            <a:off x="395536" y="260648"/>
            <a:ext cx="2736304" cy="369332"/>
          </a:xfrm>
          <a:prstGeom prst="rect">
            <a:avLst/>
          </a:prstGeom>
          <a:noFill/>
        </p:spPr>
        <p:txBody>
          <a:bodyPr wrap="square" rtlCol="0">
            <a:spAutoFit/>
          </a:bodyPr>
          <a:lstStyle/>
          <a:p>
            <a:r>
              <a:rPr lang="en-GB" dirty="0" smtClean="0"/>
              <a:t>Source 3</a:t>
            </a:r>
            <a:endParaRPr lang="en-GB" dirty="0"/>
          </a:p>
        </p:txBody>
      </p:sp>
      <p:pic>
        <p:nvPicPr>
          <p:cNvPr id="2050" name="Picture 2" descr="G:\Archives Resource\General\ARCHIVES ex N Drive\PROJECTS\Learning Officer Project\CD Docs\Images 08.08.16\Z1130-141 portrait.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397033"/>
            <a:ext cx="3672408" cy="587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72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4008" y="980728"/>
            <a:ext cx="4038600" cy="4525963"/>
          </a:xfrm>
        </p:spPr>
        <p:txBody>
          <a:bodyPr>
            <a:normAutofit fontScale="55000" lnSpcReduction="20000"/>
          </a:bodyPr>
          <a:lstStyle/>
          <a:p>
            <a:pPr marL="0" indent="0">
              <a:buNone/>
            </a:pPr>
            <a:r>
              <a:rPr lang="en-GB" sz="2900" b="1" dirty="0" smtClean="0"/>
              <a:t>Friday,11th June, 1943.</a:t>
            </a:r>
          </a:p>
          <a:p>
            <a:pPr marL="0" indent="0">
              <a:buNone/>
            </a:pPr>
            <a:endParaRPr lang="en-GB" sz="2900" dirty="0"/>
          </a:p>
          <a:p>
            <a:r>
              <a:rPr lang="en-GB" sz="2900" dirty="0"/>
              <a:t>   ...somebody started scattering flower seeds over the shelters and at present they are a blaze of colour with all sorts of flowers– but mainly poppies—red, pink, white, striped, double and single. They are glorious and we stroll around at lunch time...These shelters are awful things and we used to spend hours in them when the sirens went…(now) we have our own “Spotters” on the roof and go down (willy-nilly) when they signal. If enemy planes are too near when they “spot” them, they sometimes give a “crash” warning when there is no time to go down the shelters and we have to get under desks or any other cover in the offices</a:t>
            </a:r>
            <a:r>
              <a:rPr lang="en-GB" sz="2900" dirty="0" smtClean="0"/>
              <a:t>...</a:t>
            </a:r>
          </a:p>
          <a:p>
            <a:endParaRPr lang="en-GB" dirty="0"/>
          </a:p>
          <a:p>
            <a:pPr marL="0" indent="0">
              <a:buNone/>
            </a:pPr>
            <a:endParaRPr lang="en-GB" dirty="0"/>
          </a:p>
        </p:txBody>
      </p:sp>
      <p:sp>
        <p:nvSpPr>
          <p:cNvPr id="7" name="TextBox 6"/>
          <p:cNvSpPr txBox="1"/>
          <p:nvPr/>
        </p:nvSpPr>
        <p:spPr>
          <a:xfrm>
            <a:off x="467544" y="5949280"/>
            <a:ext cx="2520280" cy="276999"/>
          </a:xfrm>
          <a:prstGeom prst="rect">
            <a:avLst/>
          </a:prstGeom>
          <a:noFill/>
        </p:spPr>
        <p:txBody>
          <a:bodyPr wrap="square" rtlCol="0">
            <a:spAutoFit/>
          </a:bodyPr>
          <a:lstStyle/>
          <a:p>
            <a:r>
              <a:rPr lang="en-GB" sz="1200" dirty="0" smtClean="0"/>
              <a:t>Bedfordshire Archives Ref: Z1606/3</a:t>
            </a:r>
            <a:endParaRPr lang="en-GB" sz="1200" dirty="0"/>
          </a:p>
        </p:txBody>
      </p:sp>
      <p:sp>
        <p:nvSpPr>
          <p:cNvPr id="8" name="TextBox 7"/>
          <p:cNvSpPr txBox="1"/>
          <p:nvPr/>
        </p:nvSpPr>
        <p:spPr>
          <a:xfrm>
            <a:off x="421974" y="276316"/>
            <a:ext cx="2736304" cy="369332"/>
          </a:xfrm>
          <a:prstGeom prst="rect">
            <a:avLst/>
          </a:prstGeom>
          <a:noFill/>
        </p:spPr>
        <p:txBody>
          <a:bodyPr wrap="square" rtlCol="0">
            <a:spAutoFit/>
          </a:bodyPr>
          <a:lstStyle/>
          <a:p>
            <a:r>
              <a:rPr lang="en-GB" dirty="0" smtClean="0"/>
              <a:t>Source 4</a:t>
            </a:r>
            <a:endParaRPr lang="en-GB" dirty="0"/>
          </a:p>
        </p:txBody>
      </p:sp>
      <p:pic>
        <p:nvPicPr>
          <p:cNvPr id="3074" name="Picture 2" descr="G:\Archives Resource\General\ARCHIVES ex N Drive\PROJECTS\Learning Officer Project\CD Docs\Images 08.08.16\Z1606-3-11June1943 partial-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645648"/>
            <a:ext cx="3456383" cy="34336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G:\Archives Resource\General\ARCHIVES ex N Drive\PROJECTS\Learning Officer Project\CD Docs\Images 08.08.16\Z1606-3-11June1943 partial-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3933056"/>
            <a:ext cx="3456382" cy="16256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48680"/>
            <a:ext cx="381642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39552" y="764704"/>
            <a:ext cx="259228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467544" y="5157192"/>
            <a:ext cx="388843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555776" y="5013176"/>
            <a:ext cx="165618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3335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4008" y="603944"/>
            <a:ext cx="4038600" cy="5622335"/>
          </a:xfrm>
        </p:spPr>
        <p:txBody>
          <a:bodyPr>
            <a:normAutofit fontScale="62500" lnSpcReduction="20000"/>
          </a:bodyPr>
          <a:lstStyle/>
          <a:p>
            <a:r>
              <a:rPr lang="en-GB" sz="2300" b="1" dirty="0" smtClean="0"/>
              <a:t>Gaol Register: Thomas Wilkinson, 1872</a:t>
            </a:r>
            <a:endParaRPr lang="en-GB" sz="2300" b="1" dirty="0"/>
          </a:p>
          <a:p>
            <a:endParaRPr lang="en-GB" sz="2300" dirty="0"/>
          </a:p>
          <a:p>
            <a:r>
              <a:rPr lang="en-GB" sz="2300" dirty="0" smtClean="0"/>
              <a:t>Alias - “Joseph Powell”</a:t>
            </a:r>
          </a:p>
          <a:p>
            <a:r>
              <a:rPr lang="en-GB" sz="2300" dirty="0" smtClean="0"/>
              <a:t>Age – 19</a:t>
            </a:r>
          </a:p>
          <a:p>
            <a:r>
              <a:rPr lang="en-GB" sz="2300" dirty="0" smtClean="0"/>
              <a:t>Height - 5/4 ½</a:t>
            </a:r>
          </a:p>
          <a:p>
            <a:r>
              <a:rPr lang="en-GB" sz="2300" dirty="0" smtClean="0"/>
              <a:t>Hair – Sandy</a:t>
            </a:r>
          </a:p>
          <a:p>
            <a:r>
              <a:rPr lang="en-GB" sz="2300" dirty="0" smtClean="0"/>
              <a:t>Eyes – Grey</a:t>
            </a:r>
          </a:p>
          <a:p>
            <a:r>
              <a:rPr lang="en-GB" sz="2300" dirty="0" smtClean="0"/>
              <a:t>Complexion </a:t>
            </a:r>
            <a:r>
              <a:rPr lang="en-GB" sz="2300" dirty="0" smtClean="0"/>
              <a:t>– pale</a:t>
            </a:r>
          </a:p>
          <a:p>
            <a:r>
              <a:rPr lang="en-GB" sz="2300" dirty="0" smtClean="0"/>
              <a:t>Visage – oval</a:t>
            </a:r>
          </a:p>
          <a:p>
            <a:r>
              <a:rPr lang="en-GB" sz="2300" dirty="0" smtClean="0"/>
              <a:t>Weight – 138 lbs</a:t>
            </a:r>
          </a:p>
          <a:p>
            <a:r>
              <a:rPr lang="en-GB" sz="2300" dirty="0" smtClean="0"/>
              <a:t>Trade – labourer</a:t>
            </a:r>
          </a:p>
          <a:p>
            <a:r>
              <a:rPr lang="en-GB" sz="2300" dirty="0" smtClean="0"/>
              <a:t>Where born – St </a:t>
            </a:r>
            <a:r>
              <a:rPr lang="en-GB" sz="2300" dirty="0" err="1" smtClean="0"/>
              <a:t>Lukes</a:t>
            </a:r>
            <a:r>
              <a:rPr lang="en-GB" sz="2300" dirty="0" smtClean="0"/>
              <a:t>, London</a:t>
            </a:r>
          </a:p>
          <a:p>
            <a:r>
              <a:rPr lang="en-GB" sz="2300" dirty="0" smtClean="0"/>
              <a:t>Last residence – 2 Norman Street, Old Street, St </a:t>
            </a:r>
            <a:r>
              <a:rPr lang="en-GB" sz="2300" dirty="0" err="1" smtClean="0"/>
              <a:t>Lukes</a:t>
            </a:r>
            <a:r>
              <a:rPr lang="en-GB" sz="2300" dirty="0" smtClean="0"/>
              <a:t> </a:t>
            </a:r>
          </a:p>
          <a:p>
            <a:r>
              <a:rPr lang="en-GB" sz="2300" dirty="0" smtClean="0"/>
              <a:t>Married </a:t>
            </a:r>
            <a:r>
              <a:rPr lang="en-GB" sz="2300" dirty="0" smtClean="0"/>
              <a:t>or </a:t>
            </a:r>
            <a:r>
              <a:rPr lang="en-GB" sz="2300" dirty="0" smtClean="0"/>
              <a:t>single – Single</a:t>
            </a:r>
          </a:p>
          <a:p>
            <a:r>
              <a:rPr lang="en-GB" sz="2300" dirty="0" smtClean="0"/>
              <a:t>Religion – Church of England</a:t>
            </a:r>
          </a:p>
          <a:p>
            <a:r>
              <a:rPr lang="en-GB" sz="2300" dirty="0" smtClean="0"/>
              <a:t>Read and write </a:t>
            </a:r>
            <a:r>
              <a:rPr lang="en-GB" sz="2300" dirty="0" smtClean="0"/>
              <a:t>- IMP </a:t>
            </a:r>
            <a:r>
              <a:rPr lang="en-GB" sz="2300" dirty="0" smtClean="0"/>
              <a:t>(imperfectly) </a:t>
            </a:r>
          </a:p>
          <a:p>
            <a:endParaRPr lang="en-GB" sz="2300" dirty="0">
              <a:solidFill>
                <a:srgbClr val="FF0000"/>
              </a:solidFill>
            </a:endParaRPr>
          </a:p>
          <a:p>
            <a:r>
              <a:rPr lang="en-GB" sz="2300" dirty="0" smtClean="0"/>
              <a:t>Marks and remarks – small cross</a:t>
            </a:r>
            <a:r>
              <a:rPr lang="en-GB" sz="2300" dirty="0" smtClean="0">
                <a:solidFill>
                  <a:srgbClr val="FF0000"/>
                </a:solidFill>
              </a:rPr>
              <a:t> </a:t>
            </a:r>
            <a:r>
              <a:rPr lang="en-GB" sz="2300" dirty="0" smtClean="0"/>
              <a:t>on right forearm</a:t>
            </a:r>
          </a:p>
          <a:p>
            <a:endParaRPr lang="en-GB" sz="2300" dirty="0"/>
          </a:p>
          <a:p>
            <a:r>
              <a:rPr lang="en-GB" sz="2300" dirty="0" smtClean="0"/>
              <a:t>Offence – Stealing from the person of one Susannah Robinson one railway ticket and one pound one shilling and nine pence in money at Luton on the 25</a:t>
            </a:r>
            <a:r>
              <a:rPr lang="en-GB" sz="2300" baseline="30000" dirty="0" smtClean="0"/>
              <a:t>th</a:t>
            </a:r>
            <a:r>
              <a:rPr lang="en-GB" sz="2300" dirty="0" smtClean="0"/>
              <a:t> July 1872</a:t>
            </a:r>
          </a:p>
          <a:p>
            <a:pPr marL="0" indent="0">
              <a:buNone/>
            </a:pPr>
            <a:endParaRPr lang="en-GB" sz="2300" dirty="0" smtClean="0"/>
          </a:p>
          <a:p>
            <a:endParaRPr lang="en-GB" sz="1600" dirty="0"/>
          </a:p>
        </p:txBody>
      </p:sp>
      <p:sp>
        <p:nvSpPr>
          <p:cNvPr id="7" name="TextBox 6"/>
          <p:cNvSpPr txBox="1"/>
          <p:nvPr/>
        </p:nvSpPr>
        <p:spPr>
          <a:xfrm>
            <a:off x="467544" y="5949280"/>
            <a:ext cx="3168352" cy="276999"/>
          </a:xfrm>
          <a:prstGeom prst="rect">
            <a:avLst/>
          </a:prstGeom>
          <a:noFill/>
        </p:spPr>
        <p:txBody>
          <a:bodyPr wrap="square" rtlCol="0">
            <a:spAutoFit/>
          </a:bodyPr>
          <a:lstStyle/>
          <a:p>
            <a:r>
              <a:rPr lang="en-GB" sz="1200" dirty="0" smtClean="0"/>
              <a:t>Bedfordshire Archives Ref: QGV10/4/187</a:t>
            </a:r>
            <a:endParaRPr lang="en-GB" sz="1200" dirty="0"/>
          </a:p>
        </p:txBody>
      </p:sp>
      <p:sp>
        <p:nvSpPr>
          <p:cNvPr id="8" name="TextBox 7"/>
          <p:cNvSpPr txBox="1"/>
          <p:nvPr/>
        </p:nvSpPr>
        <p:spPr>
          <a:xfrm>
            <a:off x="395536" y="260648"/>
            <a:ext cx="2736304" cy="369332"/>
          </a:xfrm>
          <a:prstGeom prst="rect">
            <a:avLst/>
          </a:prstGeom>
          <a:noFill/>
        </p:spPr>
        <p:txBody>
          <a:bodyPr wrap="square" rtlCol="0">
            <a:spAutoFit/>
          </a:bodyPr>
          <a:lstStyle/>
          <a:p>
            <a:r>
              <a:rPr lang="en-GB" dirty="0" smtClean="0"/>
              <a:t>Source 5 KS 4 and 5</a:t>
            </a:r>
            <a:endParaRPr lang="en-GB" dirty="0"/>
          </a:p>
        </p:txBody>
      </p:sp>
      <p:pic>
        <p:nvPicPr>
          <p:cNvPr id="1026" name="Picture 2" descr="L:\CATALOGUES\Q\QGV\QGV10-4 full pages\QGV10-4-187.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48072"/>
            <a:ext cx="3498645"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973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4008" y="700443"/>
            <a:ext cx="4038600" cy="4525963"/>
          </a:xfrm>
        </p:spPr>
        <p:txBody>
          <a:bodyPr>
            <a:noAutofit/>
          </a:bodyPr>
          <a:lstStyle/>
          <a:p>
            <a:pPr marL="0" indent="0">
              <a:buNone/>
            </a:pPr>
            <a:r>
              <a:rPr lang="en-GB" sz="1200" b="1" dirty="0" smtClean="0"/>
              <a:t>Depositions </a:t>
            </a:r>
            <a:r>
              <a:rPr lang="en-GB" sz="1200" b="1" dirty="0"/>
              <a:t>and examination - Arthur </a:t>
            </a:r>
            <a:r>
              <a:rPr lang="en-GB" sz="1200" b="1" dirty="0" err="1"/>
              <a:t>Champkin</a:t>
            </a:r>
            <a:r>
              <a:rPr lang="en-GB" sz="1200" b="1" dirty="0"/>
              <a:t> charged with stealing one basin and one pudding from his master Mark Rest at Dunstable on 24 </a:t>
            </a:r>
            <a:r>
              <a:rPr lang="en-GB" sz="1200" b="1" dirty="0" smtClean="0"/>
              <a:t>December 1874.</a:t>
            </a:r>
          </a:p>
          <a:p>
            <a:pPr marL="0" indent="0">
              <a:buNone/>
            </a:pPr>
            <a:endParaRPr lang="en-GB" sz="1200" dirty="0" smtClean="0"/>
          </a:p>
          <a:p>
            <a:endParaRPr lang="en-GB" sz="1200" dirty="0"/>
          </a:p>
          <a:p>
            <a:r>
              <a:rPr lang="en-GB" sz="1200" dirty="0" smtClean="0"/>
              <a:t>Mark </a:t>
            </a:r>
            <a:r>
              <a:rPr lang="en-GB" sz="1200" dirty="0"/>
              <a:t>Rest – he keeps the Saracens head Inn. On 24 December he prepared a Xmas dinner given by Mrs Hicks at the infant school room. There were several large plum puddings left. </a:t>
            </a:r>
            <a:r>
              <a:rPr lang="en-GB" sz="1200" dirty="0" err="1"/>
              <a:t>Champkin</a:t>
            </a:r>
            <a:r>
              <a:rPr lang="en-GB" sz="1200" dirty="0"/>
              <a:t> stood outside the school room while the dinner things were being taken away. He asked </a:t>
            </a:r>
            <a:r>
              <a:rPr lang="en-GB" sz="1200" dirty="0" err="1"/>
              <a:t>Champkin</a:t>
            </a:r>
            <a:r>
              <a:rPr lang="en-GB" sz="1200" dirty="0"/>
              <a:t> to help. Amongst other things he gave a pudding into </a:t>
            </a:r>
            <a:r>
              <a:rPr lang="en-GB" sz="1200" dirty="0" err="1"/>
              <a:t>Champkin’s</a:t>
            </a:r>
            <a:r>
              <a:rPr lang="en-GB" sz="1200" dirty="0"/>
              <a:t> hands. It had been given to him or his wife by Mrs Hicks. He left </a:t>
            </a:r>
            <a:r>
              <a:rPr lang="en-GB" sz="1200" dirty="0" err="1"/>
              <a:t>Champkin</a:t>
            </a:r>
            <a:r>
              <a:rPr lang="en-GB" sz="1200" dirty="0"/>
              <a:t> holding it up for the </a:t>
            </a:r>
            <a:r>
              <a:rPr lang="en-GB" sz="1200" dirty="0" err="1"/>
              <a:t>ostler</a:t>
            </a:r>
            <a:r>
              <a:rPr lang="en-GB" sz="1200" dirty="0"/>
              <a:t> in the cart to take. The </a:t>
            </a:r>
            <a:r>
              <a:rPr lang="en-GB" sz="1200" dirty="0" err="1"/>
              <a:t>ostler</a:t>
            </a:r>
            <a:r>
              <a:rPr lang="en-GB" sz="1200" dirty="0"/>
              <a:t> was busy putting the things into a basket as they were handed up. He went backwards and forwards into the schoolroom. In consequence of something he heard after he got home he sent for </a:t>
            </a:r>
            <a:r>
              <a:rPr lang="en-GB" sz="1200" dirty="0" err="1"/>
              <a:t>Champkin</a:t>
            </a:r>
            <a:r>
              <a:rPr lang="en-GB" sz="1200" dirty="0"/>
              <a:t> and asked what had become of the pudding. </a:t>
            </a:r>
            <a:r>
              <a:rPr lang="en-GB" sz="1200" dirty="0" err="1"/>
              <a:t>Champkin</a:t>
            </a:r>
            <a:r>
              <a:rPr lang="en-GB" sz="1200" dirty="0"/>
              <a:t> declared with an oath that he had not seen it at all. He asked </a:t>
            </a:r>
            <a:r>
              <a:rPr lang="en-GB" sz="1200" dirty="0" err="1"/>
              <a:t>Champkin</a:t>
            </a:r>
            <a:r>
              <a:rPr lang="en-GB" sz="1200" dirty="0"/>
              <a:t> to wait until he had sent for the charwoman. </a:t>
            </a:r>
            <a:r>
              <a:rPr lang="en-GB" sz="1200" dirty="0" err="1"/>
              <a:t>Champkin</a:t>
            </a:r>
            <a:r>
              <a:rPr lang="en-GB" sz="1200" dirty="0"/>
              <a:t> sat down, then got up again, said he was not going to waste his time and walked out. He followed him and sent his </a:t>
            </a:r>
            <a:r>
              <a:rPr lang="en-GB" sz="1200" dirty="0" err="1"/>
              <a:t>ostler</a:t>
            </a:r>
            <a:r>
              <a:rPr lang="en-GB" sz="1200" dirty="0"/>
              <a:t> for the police. </a:t>
            </a:r>
            <a:r>
              <a:rPr lang="en-GB" sz="1200" dirty="0" err="1"/>
              <a:t>Champkin</a:t>
            </a:r>
            <a:r>
              <a:rPr lang="en-GB" sz="1200" dirty="0"/>
              <a:t> turned abruptly out of the High Street down Church Alley,  ran and turned into Church Street and then into Markham’s </a:t>
            </a:r>
            <a:r>
              <a:rPr lang="en-GB" sz="1200" dirty="0" smtClean="0"/>
              <a:t>yard…</a:t>
            </a:r>
            <a:endParaRPr lang="en-GB" sz="1200" dirty="0"/>
          </a:p>
        </p:txBody>
      </p:sp>
      <p:sp>
        <p:nvSpPr>
          <p:cNvPr id="7" name="TextBox 6"/>
          <p:cNvSpPr txBox="1"/>
          <p:nvPr/>
        </p:nvSpPr>
        <p:spPr>
          <a:xfrm>
            <a:off x="467544" y="5949280"/>
            <a:ext cx="2952328" cy="276999"/>
          </a:xfrm>
          <a:prstGeom prst="rect">
            <a:avLst/>
          </a:prstGeom>
          <a:noFill/>
        </p:spPr>
        <p:txBody>
          <a:bodyPr wrap="square" rtlCol="0">
            <a:spAutoFit/>
          </a:bodyPr>
          <a:lstStyle/>
          <a:p>
            <a:r>
              <a:rPr lang="en-GB" sz="1200" dirty="0" smtClean="0"/>
              <a:t>Bedfordshire Archives Ref: QSR1875/1/5/8</a:t>
            </a:r>
            <a:endParaRPr lang="en-GB" sz="1200" dirty="0"/>
          </a:p>
        </p:txBody>
      </p:sp>
      <p:sp>
        <p:nvSpPr>
          <p:cNvPr id="8" name="TextBox 7"/>
          <p:cNvSpPr txBox="1"/>
          <p:nvPr/>
        </p:nvSpPr>
        <p:spPr>
          <a:xfrm>
            <a:off x="395536" y="260648"/>
            <a:ext cx="2736304" cy="369332"/>
          </a:xfrm>
          <a:prstGeom prst="rect">
            <a:avLst/>
          </a:prstGeom>
          <a:noFill/>
        </p:spPr>
        <p:txBody>
          <a:bodyPr wrap="square" rtlCol="0">
            <a:spAutoFit/>
          </a:bodyPr>
          <a:lstStyle/>
          <a:p>
            <a:r>
              <a:rPr lang="en-GB" dirty="0" smtClean="0"/>
              <a:t>Source 6</a:t>
            </a:r>
            <a:endParaRPr lang="en-GB" dirty="0"/>
          </a:p>
        </p:txBody>
      </p:sp>
      <p:pic>
        <p:nvPicPr>
          <p:cNvPr id="1026" name="Picture 2" descr="G:\Archives Resource\General\ARCHIVES ex N Drive\PROJECTS\Learning Officer Project\CD Docs\Images 08.08.16\QSR1875-1-5-8-part 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89533"/>
            <a:ext cx="3888432" cy="209139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Archives Resource\General\ARCHIVES ex N Drive\PROJECTS\Learning Officer Project\CD Docs\Images 08.08.16\QSR1875-1-5-8-part 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2609668"/>
            <a:ext cx="2808312" cy="33396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59632" y="5877272"/>
            <a:ext cx="3096344"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699792" y="5733256"/>
            <a:ext cx="1656184" cy="18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88605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556</Words>
  <Application>Microsoft Office PowerPoint</Application>
  <PresentationFormat>On-screen Show (4:3)</PresentationFormat>
  <Paragraphs>39</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Bedford Borough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Davison</dc:creator>
  <cp:lastModifiedBy>Esther Bellamy</cp:lastModifiedBy>
  <cp:revision>49</cp:revision>
  <cp:lastPrinted>2016-07-18T09:07:13Z</cp:lastPrinted>
  <dcterms:created xsi:type="dcterms:W3CDTF">2016-07-14T08:12:02Z</dcterms:created>
  <dcterms:modified xsi:type="dcterms:W3CDTF">2016-10-19T14:10:54Z</dcterms:modified>
</cp:coreProperties>
</file>